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56" r:id="rId3"/>
    <p:sldId id="258" r:id="rId4"/>
    <p:sldId id="262" r:id="rId5"/>
    <p:sldId id="261" r:id="rId6"/>
    <p:sldId id="259" r:id="rId7"/>
    <p:sldId id="260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22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82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71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031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55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24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05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024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55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98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67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40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14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51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33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71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89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BB4865-85C4-4B0D-B049-68F15C74B1F6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2EFCD2-1F0B-45A7-BF77-E3D3B8BDB6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86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it/url?sa=i&amp;rct=j&amp;q=&amp;esrc=s&amp;source=images&amp;cd=&amp;cad=rja&amp;uact=8&amp;ved=2ahUKEwi75fnE4vHeAhWJ26QKHZNdBzQQjRx6BAgBEAU&amp;url=https://it.wikipedia.org/wiki/Italia&amp;psig=AOvVaw3hYIu2q_NzLxcjR9Chsukt&amp;ust=1543311776466346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080F40-DC1A-4E49-8D75-3B34358D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667" y="736601"/>
            <a:ext cx="6531561" cy="2650066"/>
          </a:xfrm>
        </p:spPr>
        <p:txBody>
          <a:bodyPr>
            <a:normAutofit/>
          </a:bodyPr>
          <a:lstStyle/>
          <a:p>
            <a:r>
              <a:rPr lang="it-IT" sz="7200" dirty="0"/>
              <a:t>EVENTI FRANOSI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8B187B-F98E-D548-B887-7BFACCB007E4}"/>
              </a:ext>
            </a:extLst>
          </p:cNvPr>
          <p:cNvSpPr txBox="1"/>
          <p:nvPr/>
        </p:nvSpPr>
        <p:spPr>
          <a:xfrm>
            <a:off x="778933" y="3962400"/>
            <a:ext cx="6438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l Nile" pitchFamily="2" charset="0"/>
                <a:cs typeface="Al Nile" pitchFamily="2" charset="0"/>
              </a:rPr>
              <a:t>Realizzato da:</a:t>
            </a:r>
          </a:p>
          <a:p>
            <a:r>
              <a:rPr lang="it-IT" dirty="0">
                <a:latin typeface="Al Nile" pitchFamily="2" charset="0"/>
                <a:cs typeface="Al Nile" pitchFamily="2" charset="0"/>
              </a:rPr>
              <a:t>Russo, </a:t>
            </a:r>
            <a:r>
              <a:rPr lang="it-IT" dirty="0" err="1">
                <a:latin typeface="Al Nile" pitchFamily="2" charset="0"/>
                <a:cs typeface="Al Nile" pitchFamily="2" charset="0"/>
              </a:rPr>
              <a:t>Bisazza</a:t>
            </a:r>
            <a:r>
              <a:rPr lang="it-IT" dirty="0">
                <a:latin typeface="Al Nile" pitchFamily="2" charset="0"/>
                <a:cs typeface="Al Nile" pitchFamily="2" charset="0"/>
              </a:rPr>
              <a:t>, La Malfa, Messina, Maiorana, </a:t>
            </a:r>
            <a:r>
              <a:rPr lang="it-IT" dirty="0" err="1">
                <a:latin typeface="Al Nile" pitchFamily="2" charset="0"/>
                <a:cs typeface="Al Nile" pitchFamily="2" charset="0"/>
              </a:rPr>
              <a:t>Salmeri</a:t>
            </a:r>
            <a:r>
              <a:rPr lang="it-IT" dirty="0">
                <a:latin typeface="Al Nile" pitchFamily="2" charset="0"/>
                <a:cs typeface="Al Nile" pitchFamily="2" charset="0"/>
              </a:rPr>
              <a:t>, </a:t>
            </a:r>
            <a:r>
              <a:rPr lang="it-IT" dirty="0" err="1">
                <a:latin typeface="Al Nile" pitchFamily="2" charset="0"/>
                <a:cs typeface="Al Nile" pitchFamily="2" charset="0"/>
              </a:rPr>
              <a:t>Martorana</a:t>
            </a:r>
            <a:endParaRPr lang="it-IT" dirty="0">
              <a:latin typeface="Al Nile" pitchFamily="2" charset="0"/>
              <a:cs typeface="Al Nile" pitchFamily="2" charset="0"/>
            </a:endParaRPr>
          </a:p>
          <a:p>
            <a:endParaRPr lang="it-IT" dirty="0">
              <a:latin typeface="Al Nile" pitchFamily="2" charset="0"/>
              <a:cs typeface="Al Nile" pitchFamily="2" charset="0"/>
            </a:endParaRPr>
          </a:p>
          <a:p>
            <a:r>
              <a:rPr lang="it-IT" dirty="0">
                <a:latin typeface="Al Nile" pitchFamily="2" charset="0"/>
                <a:cs typeface="Al Nile" pitchFamily="2" charset="0"/>
              </a:rPr>
              <a:t>Classe II A – plesso Spadafora</a:t>
            </a:r>
          </a:p>
        </p:txBody>
      </p:sp>
    </p:spTree>
    <p:extLst>
      <p:ext uri="{BB962C8B-B14F-4D97-AF65-F5344CB8AC3E}">
        <p14:creationId xmlns:p14="http://schemas.microsoft.com/office/powerpoint/2010/main" val="202379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67046" y="330411"/>
            <a:ext cx="3420020" cy="990389"/>
          </a:xfrm>
        </p:spPr>
        <p:txBody>
          <a:bodyPr>
            <a:normAutofit/>
          </a:bodyPr>
          <a:lstStyle/>
          <a:p>
            <a:r>
              <a:rPr lang="it-IT" sz="5400" b="1" dirty="0">
                <a:latin typeface="Bernard MT Condensed" panose="02050806060905020404" pitchFamily="18" charset="77"/>
              </a:rPr>
              <a:t>LE FRANE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85963" y="1572639"/>
            <a:ext cx="6490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Con il termine frana si indicano tutti i fenomeni di movimento o caduta di materiale roccioso o sciolto dovuti alla rottura dell'equilibrio statico preesistente ovvero all'effetto della forza di gravità che, agendo su di esso, supera le forze opposte di coesione del terreno.</a:t>
            </a:r>
          </a:p>
        </p:txBody>
      </p:sp>
    </p:spTree>
    <p:extLst>
      <p:ext uri="{BB962C8B-B14F-4D97-AF65-F5344CB8AC3E}">
        <p14:creationId xmlns:p14="http://schemas.microsoft.com/office/powerpoint/2010/main" val="2486617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8908" y="289313"/>
            <a:ext cx="8610600" cy="1293028"/>
          </a:xfrm>
        </p:spPr>
        <p:txBody>
          <a:bodyPr/>
          <a:lstStyle/>
          <a:p>
            <a:r>
              <a:rPr lang="it-IT" dirty="0"/>
              <a:t>                   </a:t>
            </a:r>
            <a:r>
              <a:rPr lang="it-IT" dirty="0">
                <a:latin typeface="Goudy Stout" panose="0202090407030B020401" pitchFamily="18" charset="0"/>
              </a:rPr>
              <a:t>LE CAUSE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758891" y="1556015"/>
            <a:ext cx="9146176" cy="268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 fattori che determinano un aumento degli sforzi agenti possono essere suddivisi in: </a:t>
            </a:r>
          </a:p>
          <a:p>
            <a:r>
              <a:rPr lang="it-IT" dirty="0"/>
              <a:t>•	fattori che asportano il materiale (erosione al piede, attività di scavo al piede, rimozione di opere di sostegno al piede):</a:t>
            </a:r>
          </a:p>
          <a:p>
            <a:r>
              <a:rPr lang="it-IT" dirty="0"/>
              <a:t>•	fattori che creano un aumento di carico (saturazione ad opera di piogge intense, sovraccarico alla sommità, aumento della pressione dell'acqua);</a:t>
            </a:r>
          </a:p>
          <a:p>
            <a:r>
              <a:rPr lang="it-IT" dirty="0"/>
              <a:t>•	fattori che riducono il supporto sotterraneo (dissoluzione chimica di rocce sotterranee, attività mineraria);</a:t>
            </a:r>
          </a:p>
          <a:p>
            <a:r>
              <a:rPr lang="it-IT" dirty="0"/>
              <a:t>•	fattori che esercitano sforzi transitori sul terreno (attività sismica o vulcanica, esplosioni, sovraccarico dovuto al traffico stradale).</a:t>
            </a:r>
          </a:p>
        </p:txBody>
      </p:sp>
    </p:spTree>
    <p:extLst>
      <p:ext uri="{BB962C8B-B14F-4D97-AF65-F5344CB8AC3E}">
        <p14:creationId xmlns:p14="http://schemas.microsoft.com/office/powerpoint/2010/main" val="130177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21726" y="803562"/>
            <a:ext cx="8610600" cy="129302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         ricerche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309258" y="2057401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/>
              <a:t>L’Istituto di ricerca per la protezione idrogeologica del </a:t>
            </a:r>
            <a:r>
              <a:rPr lang="it-IT" sz="2000" dirty="0" err="1"/>
              <a:t>Cnr</a:t>
            </a:r>
            <a:r>
              <a:rPr lang="it-IT" sz="2000" dirty="0"/>
              <a:t> (</a:t>
            </a:r>
            <a:r>
              <a:rPr lang="it-IT" sz="2000" dirty="0" err="1"/>
              <a:t>Irpi</a:t>
            </a:r>
            <a:r>
              <a:rPr lang="it-IT" sz="2000" dirty="0"/>
              <a:t>) pubblica ogni anno un rapporto sul rischio per la popolazione provocato da frane e alluvioni. Il documento raccoglie gli eventi che hanno causato vittime (morti, feriti o dispersi). Per il 2017 ha registrato 21 eventi che hanno toccato 16 regioni, ucciso 6 persone, ne hanno ferite 22 e hanno provocato l’evacuazione di altre 683. </a:t>
            </a:r>
          </a:p>
          <a:p>
            <a:r>
              <a:rPr lang="it-IT" sz="2000" dirty="0"/>
              <a:t>Il caso più grave, per numero di vittime, è stata la frana del 18 marzo dello scorso anno a Cannobio, sul lago Maggiore, che provocò un morto e due feriti. </a:t>
            </a:r>
          </a:p>
          <a:p>
            <a:endParaRPr lang="it-IT" sz="2000" dirty="0"/>
          </a:p>
          <a:p>
            <a:r>
              <a:rPr lang="it-I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649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8280" y="412326"/>
            <a:ext cx="10515600" cy="1325563"/>
          </a:xfrm>
        </p:spPr>
        <p:txBody>
          <a:bodyPr/>
          <a:lstStyle/>
          <a:p>
            <a:r>
              <a:rPr lang="it-IT" dirty="0"/>
              <a:t>             LE FRANE IN 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88080" y="20128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pic>
        <p:nvPicPr>
          <p:cNvPr id="1028" name="Picture 4" descr="Risultati immagini per ITAL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45" y="632019"/>
            <a:ext cx="1216025" cy="80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317871" y="1661664"/>
            <a:ext cx="8096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Negli ultimi 60 anni, 3660 persone hanno perso la vita a causa di frane.</a:t>
            </a:r>
          </a:p>
          <a:p>
            <a:r>
              <a:rPr lang="it-IT" sz="2400" dirty="0"/>
              <a:t>La situazione italiana non è affatto tranquillizzante, come dimostrano i continui disastrosi effetti di frane.</a:t>
            </a:r>
          </a:p>
          <a:p>
            <a:r>
              <a:rPr lang="it-IT" sz="2400" dirty="0"/>
              <a:t>Il clima si sta anche modificando, e il rischio legato a fenomeni </a:t>
            </a:r>
            <a:r>
              <a:rPr lang="it-IT" sz="2400" dirty="0" err="1"/>
              <a:t>meterologici</a:t>
            </a:r>
            <a:r>
              <a:rPr lang="it-IT" sz="2400" dirty="0"/>
              <a:t> è in crescita.</a:t>
            </a:r>
          </a:p>
          <a:p>
            <a:r>
              <a:rPr lang="it-IT" sz="2400" dirty="0"/>
              <a:t>Le precipitazioni diventano sempre più violente ed è aumentata la </a:t>
            </a:r>
            <a:r>
              <a:rPr lang="it-IT" sz="2400" dirty="0" err="1"/>
              <a:t>propabilità</a:t>
            </a:r>
            <a:r>
              <a:rPr lang="it-IT" sz="2400" dirty="0"/>
              <a:t> che si verifichino sempre più frequentemente nel nostro territorio, eventi estremi come frane.</a:t>
            </a:r>
          </a:p>
        </p:txBody>
      </p:sp>
    </p:spTree>
    <p:extLst>
      <p:ext uri="{BB962C8B-B14F-4D97-AF65-F5344CB8AC3E}">
        <p14:creationId xmlns:p14="http://schemas.microsoft.com/office/powerpoint/2010/main" val="207089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83727" y="372488"/>
            <a:ext cx="10121537" cy="1293028"/>
          </a:xfrm>
        </p:spPr>
        <p:txBody>
          <a:bodyPr/>
          <a:lstStyle/>
          <a:p>
            <a:r>
              <a:rPr lang="it-IT" dirty="0"/>
              <a:t>PER EVITARE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648495" y="1860603"/>
            <a:ext cx="8104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Per evitare movimenti franosi è necessario porre attenzione alle aree a rischio o osservare alcuni accorgimenti, che spesso si rivelano essenziali.</a:t>
            </a:r>
          </a:p>
          <a:p>
            <a:r>
              <a:rPr lang="it-IT" sz="2400" dirty="0"/>
              <a:t>Bisogna anche evitare di costruire in territori dove ci potrebbero essere possibili frane.</a:t>
            </a:r>
          </a:p>
          <a:p>
            <a:r>
              <a:rPr lang="it-IT" sz="2400" dirty="0"/>
              <a:t>Se i terreni sono in pendio, bisogna metterli in sicurezza con terrazzamenti o muri di contenimento opportuni</a:t>
            </a:r>
          </a:p>
        </p:txBody>
      </p:sp>
    </p:spTree>
    <p:extLst>
      <p:ext uri="{BB962C8B-B14F-4D97-AF65-F5344CB8AC3E}">
        <p14:creationId xmlns:p14="http://schemas.microsoft.com/office/powerpoint/2010/main" val="29188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20357" y="0"/>
            <a:ext cx="4749073" cy="1337779"/>
          </a:xfrm>
        </p:spPr>
        <p:txBody>
          <a:bodyPr/>
          <a:lstStyle/>
          <a:p>
            <a:r>
              <a:rPr lang="it-IT" dirty="0"/>
              <a:t>DURANTE…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46893" y="113247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Meglio evitare di sostare in luoghi a rischio di dissesti idrogeologico durante i temporali e in condizioni meteo avverse; anche i movimenti tellurici possono provocare frane, quindi in caso di sciami sismici meglio allontanarsi dalle aree a rischio.</a:t>
            </a:r>
          </a:p>
          <a:p>
            <a:r>
              <a:rPr lang="it-IT" sz="2400" dirty="0"/>
              <a:t>Se vi trovate in casa durante una frana, salite ai piani più alti della vostra abitazione.</a:t>
            </a:r>
          </a:p>
          <a:p>
            <a:r>
              <a:rPr lang="it-IT" sz="2400" dirty="0"/>
              <a:t>Se vi trovate all’aperto, raggomitolatevi a riccio su voi stessi</a:t>
            </a:r>
          </a:p>
        </p:txBody>
      </p:sp>
    </p:spTree>
    <p:extLst>
      <p:ext uri="{BB962C8B-B14F-4D97-AF65-F5344CB8AC3E}">
        <p14:creationId xmlns:p14="http://schemas.microsoft.com/office/powerpoint/2010/main" val="36836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9723" y="0"/>
            <a:ext cx="3157340" cy="1356775"/>
          </a:xfrm>
        </p:spPr>
        <p:txBody>
          <a:bodyPr/>
          <a:lstStyle/>
          <a:p>
            <a:r>
              <a:rPr lang="it-IT" dirty="0"/>
              <a:t>Dopo…</a:t>
            </a:r>
          </a:p>
        </p:txBody>
      </p:sp>
      <p:sp>
        <p:nvSpPr>
          <p:cNvPr id="3" name="Rettangolo 2"/>
          <p:cNvSpPr/>
          <p:nvPr/>
        </p:nvSpPr>
        <p:spPr>
          <a:xfrm>
            <a:off x="2411426" y="1098602"/>
            <a:ext cx="77485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pericolo non è finito quando la frana si è esaurita. Potrebbe non essere l'unica frana e i danni lasciati nella scia del suo percorso possono presentare molti rischi. Meglio allontanarsi dai luoghi a rischio di dissesti idrogeologico durante i temporali e in condizioni meteo avverse.</a:t>
            </a:r>
          </a:p>
          <a:p>
            <a:r>
              <a:rPr lang="it-IT" sz="2400" dirty="0"/>
              <a:t>Anche i movimenti tellurici possono provocare frane, quindi in caso di sciami sismici meglio allontanarsi dalle aree a rischio.</a:t>
            </a:r>
          </a:p>
          <a:p>
            <a:r>
              <a:rPr lang="it-IT" sz="2400" dirty="0"/>
              <a:t>Verificare eventuali pericoli correlati, come l’elettricità, l’acqua, il gas, le linee fognarie rotte o strade e ferrovie danneggiate.</a:t>
            </a:r>
          </a:p>
        </p:txBody>
      </p:sp>
    </p:spTree>
    <p:extLst>
      <p:ext uri="{BB962C8B-B14F-4D97-AF65-F5344CB8AC3E}">
        <p14:creationId xmlns:p14="http://schemas.microsoft.com/office/powerpoint/2010/main" val="18048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119</TotalTime>
  <Words>507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Al Nile</vt:lpstr>
      <vt:lpstr>Arial</vt:lpstr>
      <vt:lpstr>Bernard MT Condensed</vt:lpstr>
      <vt:lpstr>Goudy Stout</vt:lpstr>
      <vt:lpstr>Impact</vt:lpstr>
      <vt:lpstr>Evento</vt:lpstr>
      <vt:lpstr>EVENTI FRANOSI</vt:lpstr>
      <vt:lpstr>LE FRANE</vt:lpstr>
      <vt:lpstr>                   LE CAUSE</vt:lpstr>
      <vt:lpstr>Presentazione standard di PowerPoint</vt:lpstr>
      <vt:lpstr>                                   ricerche</vt:lpstr>
      <vt:lpstr>             LE FRANE IN  </vt:lpstr>
      <vt:lpstr>PER EVITARE</vt:lpstr>
      <vt:lpstr>DURANTE…</vt:lpstr>
      <vt:lpstr>Dopo…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FRANE</dc:title>
  <dc:creator>PC-09</dc:creator>
  <cp:lastModifiedBy>Utente Windows</cp:lastModifiedBy>
  <cp:revision>15</cp:revision>
  <dcterms:created xsi:type="dcterms:W3CDTF">2018-11-26T09:36:02Z</dcterms:created>
  <dcterms:modified xsi:type="dcterms:W3CDTF">2018-11-28T06:17:13Z</dcterms:modified>
</cp:coreProperties>
</file>